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67" r:id="rId2"/>
    <p:sldId id="268" r:id="rId3"/>
    <p:sldId id="287" r:id="rId4"/>
    <p:sldId id="288" r:id="rId5"/>
    <p:sldId id="300" r:id="rId6"/>
    <p:sldId id="289" r:id="rId7"/>
    <p:sldId id="290" r:id="rId8"/>
    <p:sldId id="301" r:id="rId9"/>
    <p:sldId id="291" r:id="rId10"/>
    <p:sldId id="293" r:id="rId11"/>
    <p:sldId id="295" r:id="rId12"/>
    <p:sldId id="297" r:id="rId13"/>
    <p:sldId id="302" r:id="rId14"/>
    <p:sldId id="298" r:id="rId15"/>
    <p:sldId id="299" r:id="rId16"/>
    <p:sldId id="296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8" r:id="rId25"/>
    <p:sldId id="276" r:id="rId26"/>
    <p:sldId id="277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516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750AA-9B84-4103-A882-EB7206A555DF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B567CB-C691-4C0D-B980-35D2F14960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304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82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098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479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726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670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591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2489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331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246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66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221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03B3D-2FEE-499F-B806-2DD533B80D62}" type="datetimeFigureOut">
              <a:rPr lang="zh-CN" altLang="en-US" smtClean="0"/>
              <a:t>2017/9/1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9BA28-3254-4803-88A6-1A5A2D82B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9961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opsci.com/robot-learns-walk-damaged-legs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resibots/cully_2015_natur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5" Type="http://schemas.openxmlformats.org/officeDocument/2006/relationships/slide" Target="slide15.xml"/><Relationship Id="rId4" Type="http://schemas.openxmlformats.org/officeDocument/2006/relationships/slide" Target="slide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387600" y="1569135"/>
            <a:ext cx="77724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0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Robots that can adapt like animals</a:t>
            </a:r>
            <a:r>
              <a:rPr lang="en-US" altLang="zh-CN" sz="4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00"/>
              <a:t/>
            </a:r>
            <a:br>
              <a:rPr lang="en-US" altLang="zh-CN" sz="4000"/>
            </a:br>
            <a:endParaRPr lang="zh-CN" altLang="en-US" sz="4000"/>
          </a:p>
        </p:txBody>
      </p:sp>
      <p:sp>
        <p:nvSpPr>
          <p:cNvPr id="3" name="矩形 2"/>
          <p:cNvSpPr/>
          <p:nvPr/>
        </p:nvSpPr>
        <p:spPr>
          <a:xfrm>
            <a:off x="1692275" y="3437880"/>
            <a:ext cx="916305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6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Antoine </a:t>
            </a:r>
            <a:r>
              <a:rPr lang="en-US" altLang="zh-CN" sz="26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Cully, </a:t>
            </a:r>
            <a:r>
              <a:rPr lang="en-US" altLang="zh-CN" sz="26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Jeff </a:t>
            </a:r>
            <a:r>
              <a:rPr lang="en-US" altLang="zh-CN" sz="26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Clune, </a:t>
            </a:r>
            <a:r>
              <a:rPr lang="en-US" altLang="zh-CN" sz="26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Danesh </a:t>
            </a:r>
            <a:r>
              <a:rPr lang="en-US" altLang="zh-CN" sz="26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Tarapore, Jean-Baptiste </a:t>
            </a:r>
            <a:r>
              <a:rPr lang="en-US" altLang="zh-CN" sz="26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Mouret</a:t>
            </a:r>
            <a:r>
              <a:rPr lang="en-US" altLang="zh-CN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225800" y="539183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altLang="zh-CN" sz="20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  MAY  2015 </a:t>
            </a:r>
            <a:r>
              <a:rPr lang="pt-BR" altLang="zh-CN" sz="20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pt-BR" altLang="zh-CN" sz="20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 521 </a:t>
            </a:r>
            <a:r>
              <a:rPr lang="pt-BR" altLang="zh-CN" sz="20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pt-BR" altLang="zh-CN" sz="20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NATURE </a:t>
            </a:r>
            <a:r>
              <a:rPr lang="pt-BR" altLang="zh-CN" sz="20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pt-BR" altLang="zh-CN" sz="20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503</a:t>
            </a:r>
            <a:r>
              <a:rPr lang="pt-BR" altLang="zh-CN" sz="5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altLang="zh-CN"/>
              <a:t/>
            </a:r>
            <a:br>
              <a:rPr lang="pt-BR" altLang="zh-CN"/>
            </a:b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626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9900" y="844034"/>
            <a:ext cx="11074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adaptation step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69900" y="1905000"/>
            <a:ext cx="11607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2.1 Bayesian optimization 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a model-based, black-box optimization algorithm that is tailored for very expensive objective functions ,</a:t>
            </a:r>
            <a:r>
              <a:rPr lang="en-US" altLang="zh-CN" sz="2800" smtClean="0"/>
              <a:t>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searches for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maximum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of an unknown objective function from which samples can be obtained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altLang="zh-CN" sz="2800" smtClean="0"/>
              <a:t>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creates a model of the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function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with a regression method,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uses this model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select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next point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to acquire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then updates the model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It is called </a:t>
            </a:r>
            <a:r>
              <a:rPr lang="en-US" altLang="zh-CN" sz="2800" i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Bayesian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because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, in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its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general formulation5, this algorithm chooses the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next point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by computing a posterior distribution of the objective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using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the likelihood of the data already acquired and a prior on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type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of function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27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9900" y="805934"/>
            <a:ext cx="11455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adaptation step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69900" y="1905000"/>
            <a:ext cx="11544300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2.2 Gaussian process </a:t>
            </a:r>
            <a:r>
              <a:rPr lang="zh-CN" altLang="en-US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not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only model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cost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(objective function),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but also the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uncertainty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associated with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each prediction .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For a cost function </a:t>
            </a:r>
            <a:r>
              <a:rPr lang="en-US" altLang="zh-CN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f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usually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unknown, a Gaussian process defines the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probability distribution of the possible values </a:t>
            </a:r>
            <a:r>
              <a:rPr lang="en-US" altLang="zh-CN" sz="2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f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(x)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point x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. These probability distributions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are Gaussian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are therefore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defined by a mean (</a:t>
            </a:r>
            <a:r>
              <a:rPr lang="en-US" altLang="zh-CN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µ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) and a standard deviation (</a:t>
            </a:r>
            <a:r>
              <a:rPr lang="en-US" altLang="zh-CN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 However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µ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CN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σ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can be different for each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ctr"/>
            <a:r>
              <a:rPr lang="en-US" altLang="zh-CN" sz="2800" i="1"/>
              <a:t>P</a:t>
            </a:r>
            <a:r>
              <a:rPr lang="en-US" altLang="zh-CN" sz="2800"/>
              <a:t>(</a:t>
            </a:r>
            <a:r>
              <a:rPr lang="en-US" altLang="zh-CN" sz="2800" i="1"/>
              <a:t>f </a:t>
            </a:r>
            <a:r>
              <a:rPr lang="en-US" altLang="zh-CN" sz="2800"/>
              <a:t>(</a:t>
            </a:r>
            <a:r>
              <a:rPr lang="en-US" altLang="zh-CN" sz="2800" b="1"/>
              <a:t>x</a:t>
            </a:r>
            <a:r>
              <a:rPr lang="en-US" altLang="zh-CN" sz="2800"/>
              <a:t>)</a:t>
            </a:r>
            <a:r>
              <a:rPr lang="en-US" altLang="zh-CN" sz="2800" i="1"/>
              <a:t>|</a:t>
            </a:r>
            <a:r>
              <a:rPr lang="en-US" altLang="zh-CN" sz="2800" b="1"/>
              <a:t>x</a:t>
            </a:r>
            <a:r>
              <a:rPr lang="en-US" altLang="zh-CN" sz="2800"/>
              <a:t>) </a:t>
            </a:r>
            <a:r>
              <a:rPr lang="en-US" altLang="zh-CN" sz="2800" i="1"/>
              <a:t>= N </a:t>
            </a:r>
            <a:r>
              <a:rPr lang="en-US" altLang="zh-CN" sz="2800"/>
              <a:t>(</a:t>
            </a:r>
            <a:r>
              <a:rPr lang="en-US" altLang="zh-CN" sz="2800" i="1"/>
              <a:t>µ</a:t>
            </a:r>
            <a:r>
              <a:rPr lang="en-US" altLang="zh-CN" sz="2800"/>
              <a:t>(</a:t>
            </a:r>
            <a:r>
              <a:rPr lang="en-US" altLang="zh-CN" sz="2800" b="1"/>
              <a:t>x</a:t>
            </a:r>
            <a:r>
              <a:rPr lang="en-US" altLang="zh-CN" sz="2800"/>
              <a:t>),</a:t>
            </a:r>
            <a:r>
              <a:rPr lang="el-GR" altLang="zh-CN" sz="2800" i="1"/>
              <a:t>σ</a:t>
            </a:r>
            <a:r>
              <a:rPr lang="el-GR" altLang="zh-CN" sz="2800"/>
              <a:t>2(</a:t>
            </a:r>
            <a:r>
              <a:rPr lang="en-US" altLang="zh-CN" sz="2800" b="1"/>
              <a:t>x</a:t>
            </a:r>
            <a:r>
              <a:rPr lang="en-US" altLang="zh-CN" sz="2800"/>
              <a:t>)) </a:t>
            </a:r>
            <a:endParaRPr lang="en-US" altLang="zh-CN" sz="2800" smtClean="0"/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paper ,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is one point in the map ,which indicates one special behavior of the robot .</a:t>
            </a:r>
            <a:r>
              <a:rPr lang="en-US" altLang="zh-CN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i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is the performance function.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zh-CN" alt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1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9900" y="805934"/>
            <a:ext cx="11455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adaptation step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69900" y="1905000"/>
            <a:ext cx="115443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2.2 Gaussian process </a:t>
            </a:r>
            <a:r>
              <a:rPr lang="zh-CN" altLang="en-US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CN" sz="2800" b="1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b="1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smtClean="0"/>
              <a:t>Where : </a:t>
            </a:r>
          </a:p>
          <a:p>
            <a:endParaRPr lang="en-US" altLang="zh-CN" sz="2800"/>
          </a:p>
          <a:p>
            <a:endParaRPr lang="en-US" altLang="zh-CN" sz="2800" smtClean="0"/>
          </a:p>
          <a:p>
            <a:endParaRPr lang="en-US" altLang="zh-CN" sz="2800"/>
          </a:p>
          <a:p>
            <a:endParaRPr lang="en-US" altLang="zh-CN" sz="2800" smtClean="0"/>
          </a:p>
          <a:p>
            <a:pPr algn="ctr"/>
            <a:endParaRPr lang="en-US" altLang="zh-CN" sz="2800" smtClean="0"/>
          </a:p>
          <a:p>
            <a:endParaRPr lang="en-US" altLang="zh-CN" sz="2800" smtClean="0"/>
          </a:p>
          <a:p>
            <a:endParaRPr lang="en-US" altLang="zh-CN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717" y="3049588"/>
            <a:ext cx="5022583" cy="258976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717" y="2302589"/>
            <a:ext cx="4212070" cy="48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3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9900" y="805934"/>
            <a:ext cx="11455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adaptation step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69900" y="1905000"/>
            <a:ext cx="115443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2.2 Gaussian process </a:t>
            </a:r>
            <a:r>
              <a:rPr lang="zh-CN" alt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modifying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the update equation for the mean function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altLang="zh-CN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where </a:t>
            </a:r>
            <a:r>
              <a:rPr lang="en-US" altLang="zh-CN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P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) is the performance of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x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the simulation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CN" sz="2800" i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χ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1:</a:t>
            </a:r>
            <a:r>
              <a:rPr lang="en-US" altLang="zh-CN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) is the performance of all the previous observations, also according to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simulation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altLang="zh-CN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M-BOA therefore starts with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prediction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from the behavior-performance map and corrects it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 the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Gaussian process. </a:t>
            </a:r>
            <a:endParaRPr lang="en-US" altLang="zh-CN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822" y="2536357"/>
            <a:ext cx="5217781" cy="62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7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9900" y="805934"/>
            <a:ext cx="11455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adaptation step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69900" y="1905000"/>
            <a:ext cx="115443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Kernel function </a:t>
            </a:r>
            <a:r>
              <a:rPr lang="zh-CN" alt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kernel function is the covariance function of</a:t>
            </a:r>
            <a:b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the Gaussian process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It defines the influence of a controller’s performance (on the physical robot) on the performance and confidence estimations of not-yet-tested controllers in the behavior-performance map that are nearby in behavior space to the tested controller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sz="2800"/>
              <a:t/>
            </a:r>
            <a:br>
              <a:rPr lang="en-US" altLang="zh-CN" sz="2800"/>
            </a:br>
            <a:r>
              <a:rPr lang="en-US" altLang="zh-CN" sz="2800"/>
              <a:t/>
            </a:r>
            <a:br>
              <a:rPr lang="en-US" altLang="zh-CN" sz="2800"/>
            </a:br>
            <a:endParaRPr lang="en-US" altLang="zh-CN" sz="2800" smtClean="0"/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where </a:t>
            </a:r>
            <a:r>
              <a:rPr lang="en-US" altLang="zh-CN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1,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2) is the Euclidean distance in behavior space. </a:t>
            </a:r>
            <a:endParaRPr lang="en-US" altLang="zh-CN" sz="2800" b="1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193" y="4105602"/>
            <a:ext cx="10285714" cy="1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85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9900" y="805934"/>
            <a:ext cx="11455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adaptation step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69900" y="1905000"/>
            <a:ext cx="115824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acquisition function </a:t>
            </a:r>
            <a:r>
              <a:rPr lang="zh-CN" altLang="en-US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800"/>
              <a:t>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The information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acquisition function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selects the next solution that will be evaluated on the physical robot.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selection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is made by finding the solution that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maximizes the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acquisition function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altLang="zh-C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where </a:t>
            </a:r>
            <a:r>
              <a:rPr lang="en-US" altLang="zh-CN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κ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is a user-defined parameter that tunes the tradeoff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between exploration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and exploitation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The acquisition function handles the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exploitation/exploration trade-off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of the adaptation (M-BOA)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step.</a:t>
            </a:r>
            <a:r>
              <a:rPr lang="en-US" altLang="zh-CN" sz="2800"/>
              <a:t/>
            </a:r>
            <a:br>
              <a:rPr lang="en-US" altLang="zh-CN" sz="2800"/>
            </a:br>
            <a:endParaRPr lang="en-US" altLang="zh-CN" sz="2800" b="1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107" y="3769253"/>
            <a:ext cx="6559193" cy="86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90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17499" y="793233"/>
            <a:ext cx="108585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adaptation step 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499" y="2228577"/>
            <a:ext cx="11133601" cy="436272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17499" y="1572460"/>
            <a:ext cx="56002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pseudo-code of the </a:t>
            </a:r>
            <a:r>
              <a:rPr lang="en-US" altLang="zh-CN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M-BOA algorithm :</a:t>
            </a:r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530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289300" y="60395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2 | The two steps of IT&amp;E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482" y="466423"/>
            <a:ext cx="8763718" cy="538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582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467600" y="1137335"/>
            <a:ext cx="48895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3 | Main experiments and results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zh-C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65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345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073069" y="51759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4 | An example behaviour–performance map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43" y="581586"/>
            <a:ext cx="11334671" cy="395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6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39900" y="5612371"/>
            <a:ext cx="9017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 | Using the Intelligent Trial and Error (IT&amp;E) algorithm, </a:t>
            </a:r>
            <a:r>
              <a:rPr lang="en-US" altLang="zh-CN" b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robots, like 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animals, can quickly adapt to recover from damage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799" y="0"/>
            <a:ext cx="8088817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00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43" y="217676"/>
            <a:ext cx="11741222" cy="427812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616754" y="5113635"/>
            <a:ext cx="695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Extended Data Figure 1 | An overview of the IT&amp;E algorithm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10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842"/>
            <a:ext cx="4699000" cy="40191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0" y="49842"/>
            <a:ext cx="7380952" cy="444761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47" y="4497461"/>
            <a:ext cx="11161905" cy="160952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774700" y="6212243"/>
            <a:ext cx="111633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Extended Data Figure 2 | The contribution of each subcomponent of </a:t>
            </a:r>
            <a:r>
              <a:rPr lang="en-US" altLang="zh-CN" b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IT&amp;E 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18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3" y="130552"/>
            <a:ext cx="12141967" cy="558231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689100" y="5890663"/>
            <a:ext cx="9169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Extended Data Figure 3 | The IT&amp;E algorithm is robust to </a:t>
            </a:r>
            <a:r>
              <a:rPr lang="en-US" altLang="zh-CN" b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changes</a:t>
            </a:r>
            <a:r>
              <a:rPr lang="en-US" altLang="zh-CN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zh-C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04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38" y="124238"/>
            <a:ext cx="6733762" cy="673376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553200" y="271453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Extended Data Figure 4 | The IT&amp;E algorithm is largely robust </a:t>
            </a:r>
            <a:r>
              <a:rPr lang="en-US" altLang="zh-CN" b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alternative 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choices of behaviour descriptors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zh-C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29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938" y="317900"/>
            <a:ext cx="6209524" cy="6400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181462" y="2601436"/>
            <a:ext cx="5295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Extended Data Figure 5 | How the </a:t>
            </a:r>
            <a:r>
              <a:rPr lang="en-US" altLang="zh-CN" b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 performance 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(</a:t>
            </a:r>
            <a:r>
              <a:rPr lang="en-US" altLang="zh-CN" b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normalized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is explored </a:t>
            </a:r>
            <a:r>
              <a:rPr lang="en-US" altLang="zh-CN" b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discover 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compensatory behaviour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zh-C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405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200" y="254400"/>
            <a:ext cx="6200000" cy="6400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303700" y="2854235"/>
            <a:ext cx="4888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Extended Data Figure 6 | How the behaviour performance map (data </a:t>
            </a:r>
            <a:r>
              <a:rPr lang="en-US" altLang="zh-CN" b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normalized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is explored to discover </a:t>
            </a:r>
            <a:r>
              <a:rPr lang="en-US" altLang="zh-CN" b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compensatory 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behaviour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zh-C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12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256" y="179771"/>
            <a:ext cx="6221043" cy="646146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845299" y="2810340"/>
            <a:ext cx="48387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Extended Data Figure 7 | IT&amp;E works on </a:t>
            </a:r>
            <a:r>
              <a:rPr lang="en-US" altLang="zh-CN" b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completely 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 type </a:t>
            </a:r>
            <a:r>
              <a:rPr lang="en-US" altLang="zh-CN" b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robot 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(the robotic arm experiment)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748022" y="5466834"/>
            <a:ext cx="540186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news : </a:t>
            </a:r>
            <a:endParaRPr lang="en-US" altLang="zh-CN" smtClean="0">
              <a:latin typeface="Times New Roman" panose="02020603050405020304" pitchFamily="18" charset="0"/>
              <a:cs typeface="Times New Roman" panose="02020603050405020304" pitchFamily="18" charset="0"/>
              <a:hlinkClick r:id="rId3"/>
            </a:endParaRPr>
          </a:p>
          <a:p>
            <a:r>
              <a:rPr lang="en-US" altLang="zh-CN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://</a:t>
            </a:r>
            <a:r>
              <a:rPr lang="en-US" altLang="zh-CN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www.popsci.com/robot-learns-walk-damaged-legs</a:t>
            </a:r>
            <a:endParaRPr lang="en-US" altLang="zh-CN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sourse code :</a:t>
            </a:r>
          </a:p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https://github.com/resibots/cully_2015_nature</a:t>
            </a: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17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133600" y="876300"/>
            <a:ext cx="825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Intelligent Trial and Error algorithm 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397000" y="2171700"/>
            <a:ext cx="9258300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The Intelligent Trial and Error Algorithm consists of two major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steps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CN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  <a:hlinkClick r:id="rId2" action="ppaction://hlinksldjump"/>
              </a:rPr>
              <a:t>the behavior-performance map creation step </a:t>
            </a:r>
            <a:endParaRPr lang="en-US" altLang="zh-CN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400"/>
              <a:t/>
            </a:r>
            <a:br>
              <a:rPr lang="en-US" altLang="zh-CN" sz="2400"/>
            </a:b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  <a:hlinkClick r:id="rId3" action="ppaction://hlinksldjump"/>
              </a:rPr>
              <a:t>the adaptation step </a:t>
            </a:r>
            <a:r>
              <a:rPr lang="en-US" altLang="zh-CN" sz="2400"/>
              <a:t/>
            </a:r>
            <a:br>
              <a:rPr lang="en-US" altLang="zh-CN" sz="2400"/>
            </a:br>
            <a:r>
              <a:rPr lang="en-US" altLang="zh-CN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05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0152" y="741114"/>
            <a:ext cx="100832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behavior-performance map creation step </a:t>
            </a:r>
          </a:p>
        </p:txBody>
      </p:sp>
      <p:sp>
        <p:nvSpPr>
          <p:cNvPr id="3" name="矩形 2"/>
          <p:cNvSpPr/>
          <p:nvPr/>
        </p:nvSpPr>
        <p:spPr>
          <a:xfrm>
            <a:off x="610152" y="1625600"/>
            <a:ext cx="11264900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step </a:t>
            </a:r>
            <a:r>
              <a:rPr lang="en-US" altLang="zh-CN" sz="280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accomplished via a </a:t>
            </a:r>
            <a:r>
              <a:rPr lang="en-US" altLang="zh-CN" sz="2800" b="1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 algorithm </a:t>
            </a:r>
            <a:r>
              <a:rPr lang="en-US" altLang="zh-CN" sz="280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introduced in this </a:t>
            </a:r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paper called </a:t>
            </a:r>
            <a:r>
              <a:rPr lang="en-US" altLang="zh-CN" sz="280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multi-dimensional archive of phenotypic elites (</a:t>
            </a:r>
            <a:r>
              <a:rPr lang="en-US" altLang="zh-CN" sz="2800" b="1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MAP-Elites</a:t>
            </a:r>
            <a:r>
              <a:rPr lang="en-US" altLang="zh-CN" sz="280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).Under my understanding it is </a:t>
            </a:r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a </a:t>
            </a:r>
            <a:r>
              <a:rPr lang="en-US" altLang="zh-CN" sz="280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Dimensionality </a:t>
            </a:r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reduction process.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521252" y="3682305"/>
            <a:ext cx="112649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Dimensionality </a:t>
            </a:r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reduction process :</a:t>
            </a:r>
            <a:endParaRPr lang="en-US" altLang="zh-CN" sz="2800" b="1" smtClean="0">
              <a:solidFill>
                <a:srgbClr val="231F2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CN" sz="2800" b="1">
              <a:solidFill>
                <a:srgbClr val="231F2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800" b="1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Parameters of a controller(servo)                   behavior of one leg of robot    </a:t>
            </a:r>
            <a:endParaRPr lang="zh-CN" altLang="en-US" sz="2800" b="1"/>
          </a:p>
        </p:txBody>
      </p:sp>
      <p:sp>
        <p:nvSpPr>
          <p:cNvPr id="7" name="右箭头 6"/>
          <p:cNvSpPr/>
          <p:nvPr/>
        </p:nvSpPr>
        <p:spPr>
          <a:xfrm>
            <a:off x="6153702" y="4724400"/>
            <a:ext cx="978408" cy="2233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337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0152" y="741114"/>
            <a:ext cx="100832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behavior-performance map creation step 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10152" y="5353685"/>
            <a:ext cx="112649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Behavior example :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the portion of time that each leg is in contact with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ground .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The behavioural space is discretized at five values for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each dimension </a:t>
            </a:r>
            <a:endParaRPr lang="zh-CN" alt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68" y="1427611"/>
            <a:ext cx="11532093" cy="39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6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0152" y="767834"/>
            <a:ext cx="109849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behavior-performance map creation step </a:t>
            </a:r>
          </a:p>
        </p:txBody>
      </p:sp>
      <p:sp>
        <p:nvSpPr>
          <p:cNvPr id="3" name="矩形 2"/>
          <p:cNvSpPr/>
          <p:nvPr/>
        </p:nvSpPr>
        <p:spPr>
          <a:xfrm>
            <a:off x="610152" y="1625600"/>
            <a:ext cx="112649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paper , the map is six-dimensional corresponding to the six legs of the robot . Every point in the map contains the following elements :</a:t>
            </a:r>
          </a:p>
          <a:p>
            <a:endParaRPr lang="en-US" altLang="zh-CN" sz="2800" smtClean="0">
              <a:solidFill>
                <a:srgbClr val="231F2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80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controller(parameters of the servos)</a:t>
            </a:r>
          </a:p>
          <a:p>
            <a:endParaRPr lang="en-US" altLang="zh-CN" sz="2800" smtClean="0">
              <a:solidFill>
                <a:srgbClr val="231F2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2)</a:t>
            </a:r>
            <a:r>
              <a:rPr lang="zh-CN" altLang="en-US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performance(eg. the speed of the robot)</a:t>
            </a:r>
          </a:p>
          <a:p>
            <a:endParaRPr lang="en-US" altLang="zh-CN" sz="2800" smtClean="0">
              <a:solidFill>
                <a:srgbClr val="231F2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smtClean="0">
              <a:solidFill>
                <a:srgbClr val="231F2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9300" y="2842686"/>
            <a:ext cx="4831960" cy="317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65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82930" y="793234"/>
            <a:ext cx="113359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behavior-performance map creation step 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30" y="2438090"/>
            <a:ext cx="11900308" cy="3864983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82930" y="1664010"/>
            <a:ext cx="60596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pseudo-code of the MAP-Elites </a:t>
            </a:r>
            <a:r>
              <a:rPr lang="en-US" altLang="zh-CN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</a:t>
            </a:r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98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82930" y="793234"/>
            <a:ext cx="113359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behavior-performance map creation step </a:t>
            </a:r>
          </a:p>
        </p:txBody>
      </p:sp>
      <p:sp>
        <p:nvSpPr>
          <p:cNvPr id="13" name="矩形 12"/>
          <p:cNvSpPr/>
          <p:nvPr/>
        </p:nvSpPr>
        <p:spPr>
          <a:xfrm>
            <a:off x="182930" y="1765610"/>
            <a:ext cx="11678870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Because MAP-Elites is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stochastic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search process, each resultant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behavior performance map can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be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, both in terms of the number of locations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the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behavioral space for which a candidate is found, and in terms of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performance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of the candidate in each location. 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the experienment ,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seveal different 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behavior performance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map had been created and used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2400"/>
              <a:t/>
            </a:r>
            <a:br>
              <a:rPr lang="en-US" altLang="zh-CN" sz="2400"/>
            </a:br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2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0152" y="784206"/>
            <a:ext cx="113786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adaptation step </a:t>
            </a:r>
          </a:p>
        </p:txBody>
      </p:sp>
      <p:sp>
        <p:nvSpPr>
          <p:cNvPr id="5" name="矩形 4"/>
          <p:cNvSpPr/>
          <p:nvPr/>
        </p:nvSpPr>
        <p:spPr>
          <a:xfrm>
            <a:off x="610152" y="1625600"/>
            <a:ext cx="1126490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step </a:t>
            </a:r>
            <a:r>
              <a:rPr lang="en-US" altLang="zh-CN" sz="280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accomplished via a </a:t>
            </a:r>
            <a:r>
              <a:rPr lang="en-US" altLang="zh-CN" sz="2800" b="1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 algorithm </a:t>
            </a:r>
            <a:r>
              <a:rPr lang="en-US" altLang="zh-CN" sz="280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introduced in this </a:t>
            </a:r>
            <a:r>
              <a:rPr lang="en-US" altLang="zh-CN" sz="2800" smtClean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paper called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the map-based Bayesian optimization algorithm (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M-BOA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/>
              <a:t>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The key concept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M-BOA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is to use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output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of MAP-Elites as a prior for the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Bayesian optimization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algorithm 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10152" y="3652362"/>
            <a:ext cx="109728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  <a:hlinkClick r:id="rId2" action="ppaction://hlinksldjump"/>
              </a:rPr>
              <a:t>Bayesian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 action="ppaction://hlinksldjump"/>
              </a:rPr>
              <a:t>optimization</a:t>
            </a:r>
            <a:endParaRPr lang="en-US" altLang="zh-CN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  <a:hlinkClick r:id="rId3" action="ppaction://hlinksldjump"/>
              </a:rPr>
              <a:t>Gaussian process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 action="ppaction://hlinksldjump"/>
              </a:rPr>
              <a:t> </a:t>
            </a:r>
            <a:endParaRPr lang="en-US" altLang="zh-CN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  <a:hlinkClick r:id="rId4" action="ppaction://hlinksldjump"/>
              </a:rPr>
              <a:t>Kernel function </a:t>
            </a:r>
            <a:endParaRPr lang="en-US" altLang="zh-CN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  <a:hlinkClick r:id="rId5" action="ppaction://hlinksldjump"/>
              </a:rPr>
              <a:t>Information acquisition function 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22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947</Words>
  <Application>Microsoft Office PowerPoint</Application>
  <PresentationFormat>宽屏</PresentationFormat>
  <Paragraphs>85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宋体</vt:lpstr>
      <vt:lpstr>Arial</vt:lpstr>
      <vt:lpstr>Calibri</vt:lpstr>
      <vt:lpstr>Calibri Light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Generalizing Skills With Semi-Supervised Reinforcement Learning </dc:title>
  <dc:creator>Windows 用户</dc:creator>
  <cp:lastModifiedBy>Windows 用户</cp:lastModifiedBy>
  <cp:revision>143</cp:revision>
  <dcterms:created xsi:type="dcterms:W3CDTF">2017-08-16T07:03:59Z</dcterms:created>
  <dcterms:modified xsi:type="dcterms:W3CDTF">2017-09-01T10:34:48Z</dcterms:modified>
</cp:coreProperties>
</file>

<file path=docProps/thumbnail.jpeg>
</file>